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8" r:id="rId3"/>
    <p:sldId id="259" r:id="rId4"/>
    <p:sldId id="295" r:id="rId5"/>
    <p:sldId id="296" r:id="rId6"/>
    <p:sldId id="301" r:id="rId7"/>
    <p:sldId id="297" r:id="rId8"/>
    <p:sldId id="298" r:id="rId9"/>
    <p:sldId id="30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57.1</c:v>
                </c:pt>
                <c:pt idx="1">
                  <c:v>58.3</c:v>
                </c:pt>
                <c:pt idx="2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4-4701-85D6-51E22A480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54080"/>
        <c:axId val="91514752"/>
      </c:barChart>
      <c:catAx>
        <c:axId val="9145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514752"/>
        <c:crosses val="autoZero"/>
        <c:auto val="1"/>
        <c:lblAlgn val="ctr"/>
        <c:lblOffset val="100"/>
        <c:noMultiLvlLbl val="0"/>
      </c:catAx>
      <c:valAx>
        <c:axId val="9151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454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73.599999999999994</c:v>
                </c:pt>
                <c:pt idx="1">
                  <c:v>74.599999999999994</c:v>
                </c:pt>
                <c:pt idx="2">
                  <c:v>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7-4E6E-AFD4-099EFFD254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5-9 кл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44.9</c:v>
                </c:pt>
                <c:pt idx="1">
                  <c:v>46.9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7-4E6E-AFD4-099EFFD25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839727"/>
        <c:axId val="1444840559"/>
      </c:barChart>
      <c:catAx>
        <c:axId val="144483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840559"/>
        <c:crosses val="autoZero"/>
        <c:auto val="1"/>
        <c:lblAlgn val="ctr"/>
        <c:lblOffset val="100"/>
        <c:noMultiLvlLbl val="0"/>
      </c:catAx>
      <c:valAx>
        <c:axId val="144484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83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Мониторинг</a:t>
            </a:r>
            <a:r>
              <a:rPr lang="ru-RU" baseline="0" dirty="0"/>
              <a:t> качества знаний по биологии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718465338891463"/>
          <c:y val="0.2036192086204289"/>
          <c:w val="0.84706371262415725"/>
          <c:h val="0.6441133738633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65.900000000000006</c:v>
                </c:pt>
                <c:pt idx="1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3-4A52-A837-6718BC4D0D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77.5</c:v>
                </c:pt>
                <c:pt idx="1">
                  <c:v>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93-4A52-A837-6718BC4D0D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83.2</c:v>
                </c:pt>
                <c:pt idx="1">
                  <c:v>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93-4A52-A837-6718BC4D0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483103"/>
        <c:axId val="1745487679"/>
      </c:barChart>
      <c:catAx>
        <c:axId val="174548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5487679"/>
        <c:crosses val="autoZero"/>
        <c:auto val="1"/>
        <c:lblAlgn val="ctr"/>
        <c:lblOffset val="100"/>
        <c:noMultiLvlLbl val="0"/>
      </c:catAx>
      <c:valAx>
        <c:axId val="174548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548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Мониторинг</a:t>
            </a:r>
            <a:r>
              <a:rPr lang="ru-RU" baseline="0" dirty="0"/>
              <a:t> качества знаний по алгебре и геометрии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алгебра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56.8</c:v>
                </c:pt>
                <c:pt idx="1">
                  <c:v>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A-44FE-B805-84C0EB4E40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геометрия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59.5</c:v>
                </c:pt>
                <c:pt idx="1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A-44FE-B805-84C0EB4E40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 четверть</c:v>
                </c:pt>
                <c:pt idx="1">
                  <c:v>3 четверть</c:v>
                </c:pt>
              </c:strCache>
            </c:strRef>
          </c:cat>
          <c:val>
            <c:numRef>
              <c:f>Лист1!$D$2:$D$5</c:f>
            </c:numRef>
          </c:val>
          <c:extLst>
            <c:ext xmlns:c16="http://schemas.microsoft.com/office/drawing/2014/chart" uri="{C3380CC4-5D6E-409C-BE32-E72D297353CC}">
              <c16:uniqueId val="{00000002-51DA-44FE-B805-84C0EB4E4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404735"/>
        <c:axId val="1745391007"/>
      </c:barChart>
      <c:catAx>
        <c:axId val="174540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5391007"/>
        <c:crosses val="autoZero"/>
        <c:auto val="1"/>
        <c:lblAlgn val="ctr"/>
        <c:lblOffset val="100"/>
        <c:noMultiLvlLbl val="0"/>
      </c:catAx>
      <c:valAx>
        <c:axId val="174539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540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Мониторинг</a:t>
            </a:r>
            <a:r>
              <a:rPr lang="ru-RU" baseline="0" dirty="0"/>
              <a:t> по казахскому языку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четверть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казахский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B-4D5D-8BCC-9AACF32565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четверть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казахский язык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2B-4D5D-8BCC-9AACF3256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441430575"/>
        <c:axId val="1441424751"/>
        <c:axId val="0"/>
      </c:bar3DChart>
      <c:catAx>
        <c:axId val="144143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424751"/>
        <c:crosses val="autoZero"/>
        <c:auto val="1"/>
        <c:lblAlgn val="ctr"/>
        <c:lblOffset val="100"/>
        <c:noMultiLvlLbl val="0"/>
      </c:catAx>
      <c:valAx>
        <c:axId val="144142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43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Мониторинг</a:t>
            </a:r>
            <a:r>
              <a:rPr lang="ru-RU" baseline="0" dirty="0"/>
              <a:t> качества знаний по русскому языку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четверть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8-4E4F-9C66-16661A9358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четверть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8-4E4F-9C66-16661A935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863439"/>
        <c:axId val="1444860943"/>
      </c:barChart>
      <c:catAx>
        <c:axId val="144486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860943"/>
        <c:crosses val="autoZero"/>
        <c:auto val="1"/>
        <c:lblAlgn val="ctr"/>
        <c:lblOffset val="100"/>
        <c:noMultiLvlLbl val="0"/>
      </c:catAx>
      <c:valAx>
        <c:axId val="144486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863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 3 –четверть по предмету английскому языку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четверть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английский язык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F-4688-8BF6-9CC50945C2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четверть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английский язык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4F-4688-8BF6-9CC50945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413055"/>
        <c:axId val="1745414303"/>
      </c:barChart>
      <c:catAx>
        <c:axId val="17454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5414303"/>
        <c:crosses val="autoZero"/>
        <c:auto val="1"/>
        <c:lblAlgn val="ctr"/>
        <c:lblOffset val="100"/>
        <c:noMultiLvlLbl val="0"/>
      </c:catAx>
      <c:valAx>
        <c:axId val="174541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541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AA2D5-FC5E-4041-A7AD-B9CBC0CE61A6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8CEE6-D7C4-4010-92BB-7DA5889F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7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8CEE6-D7C4-4010-92BB-7DA5889F62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8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6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5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3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1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5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4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8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76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20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4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8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0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4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4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C68012-03BB-48C0-8EB2-8FD7BEEE3DA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A3E185-D4EC-40CB-8645-7258A911A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64807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Ақмола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Аршалы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Жалтыркөл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ауылының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мектебі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КММ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772400" cy="237626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жылының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тоқсанындағы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толықтыру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олқылықтарды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бақылаудың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жай-күйі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1,2,3-тоқсан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мониторингілеу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88582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70FA8-8AFA-4674-9939-6B4C644D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1-9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1294026-007E-4B44-8496-291AE2BCD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547885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39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B08F00AA-B356-4F44-A948-EB46973FA0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1580520"/>
              </p:ext>
            </p:extLst>
          </p:nvPr>
        </p:nvGraphicFramePr>
        <p:xfrm>
          <a:off x="1176338" y="2487613"/>
          <a:ext cx="3338512" cy="34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5A50A0D-2E01-4380-820F-2F429E93A1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5204101"/>
              </p:ext>
            </p:extLst>
          </p:nvPr>
        </p:nvGraphicFramePr>
        <p:xfrm>
          <a:off x="4629150" y="1988840"/>
          <a:ext cx="3886200" cy="4397191"/>
        </p:xfrm>
        <a:graphic>
          <a:graphicData uri="http://schemas.openxmlformats.org/drawingml/2006/table">
            <a:tbl>
              <a:tblPr firstRow="1" firstCol="1" bandRow="1"/>
              <a:tblGrid>
                <a:gridCol w="324199">
                  <a:extLst>
                    <a:ext uri="{9D8B030D-6E8A-4147-A177-3AD203B41FA5}">
                      <a16:colId xmlns:a16="http://schemas.microsoft.com/office/drawing/2014/main" val="485258936"/>
                    </a:ext>
                  </a:extLst>
                </a:gridCol>
                <a:gridCol w="1850899">
                  <a:extLst>
                    <a:ext uri="{9D8B030D-6E8A-4147-A177-3AD203B41FA5}">
                      <a16:colId xmlns:a16="http://schemas.microsoft.com/office/drawing/2014/main" val="3919547682"/>
                    </a:ext>
                  </a:extLst>
                </a:gridCol>
                <a:gridCol w="820792">
                  <a:extLst>
                    <a:ext uri="{9D8B030D-6E8A-4147-A177-3AD203B41FA5}">
                      <a16:colId xmlns:a16="http://schemas.microsoft.com/office/drawing/2014/main" val="4234000569"/>
                    </a:ext>
                  </a:extLst>
                </a:gridCol>
                <a:gridCol w="890310">
                  <a:extLst>
                    <a:ext uri="{9D8B030D-6E8A-4147-A177-3AD203B41FA5}">
                      <a16:colId xmlns:a16="http://schemas.microsoft.com/office/drawing/2014/main" val="1110665096"/>
                    </a:ext>
                  </a:extLst>
                </a:gridCol>
              </a:tblGrid>
              <a:tr h="40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Өткізілетін іс-шара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Күні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Сыныбы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303933"/>
                  </a:ext>
                </a:extLst>
              </a:tr>
              <a:tr h="535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Үлгірімі төмен оқушылармен шағын топта жұмыс.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25.03.2021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12.00-14.00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 «ә»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334415"/>
                  </a:ext>
                </a:extLst>
              </a:tr>
              <a:tr h="607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Работа в небольших группах с учениками с низкими успеваемостями.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26.03.2021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12.00-14.00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 «а»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463501"/>
                  </a:ext>
                </a:extLst>
              </a:tr>
              <a:tr h="535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Үлгірімі төмен оқушылармен шағын топта жұмыс.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27.03.2021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12.00-14.00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 «ә»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378115"/>
                  </a:ext>
                </a:extLst>
              </a:tr>
              <a:tr h="812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Биологиядан мемлекеттік емтиханға дайындық сабақ. Подготовительное занятие к государственному экзамену по биологии.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29.03.2021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12.00-14.00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«ә», «а»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72865"/>
                  </a:ext>
                </a:extLst>
              </a:tr>
              <a:tr h="535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Дарынды оқушылармен жеке жұмыс.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30.03.2021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12.00-14.00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 «ә»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085805"/>
                  </a:ext>
                </a:extLst>
              </a:tr>
              <a:tr h="535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работа с одаренными учениками.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03.04.2021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12.00-14.00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 «а»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" marR="4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5557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BCEBE2DA-5ADA-4C49-A77B-0000EE747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692696"/>
            <a:ext cx="7886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 білімдеріндегі олқылықтарды жою бойынша жүргізілетін жұмыстың жоспары.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работы по устранению пробелов в знаниях учеников.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 мұғалімі: Мукишова Г.М  </a:t>
            </a:r>
            <a:endParaRPr kumimoji="0" lang="kk-KZ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2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1B86-315E-496C-9E62-DE957486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81037"/>
            <a:ext cx="6798734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работы по устранению пробелов и восполнению знаний учащихся 7-9 классы по предметам алгебра и геометрии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3- четверть 2020-2021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0F8266A-736A-4D23-B549-435F381EBB4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5758196"/>
              </p:ext>
            </p:extLst>
          </p:nvPr>
        </p:nvGraphicFramePr>
        <p:xfrm>
          <a:off x="1176338" y="2487613"/>
          <a:ext cx="3338512" cy="34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DBF217B4-2C96-434A-B414-F525C0818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27" y="1825625"/>
            <a:ext cx="3886200" cy="4351338"/>
          </a:xfrm>
        </p:spPr>
        <p:txBody>
          <a:bodyPr>
            <a:normAutofit lnSpcReduction="10000"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учениками по индивидуальному плану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повторение ранее изученных тем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использовать ресурс 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OnlineMektep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практикум по решению задач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Продолжить организацию дополнительных занятий по подготовке к ГИА-9 (с учетом анализа СОР/СОЧ)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консультационные дни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повышение качества знаний на 4-5%</a:t>
            </a:r>
          </a:p>
        </p:txBody>
      </p:sp>
    </p:spTree>
    <p:extLst>
      <p:ext uri="{BB962C8B-B14F-4D97-AF65-F5344CB8AC3E}">
        <p14:creationId xmlns:p14="http://schemas.microsoft.com/office/powerpoint/2010/main" val="41806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1B86-315E-496C-9E62-DE957486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47" y="699440"/>
            <a:ext cx="6798734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работы по устранению пробелов и восполнению знаний учащихся 5-9 классы по казахскому языку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3- четверть 2020-2021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E1477B2-CC55-4781-B998-D3F706B024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7765280"/>
              </p:ext>
            </p:extLst>
          </p:nvPr>
        </p:nvGraphicFramePr>
        <p:xfrm>
          <a:off x="1176338" y="2487613"/>
          <a:ext cx="3338512" cy="34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DBF217B4-2C96-434A-B414-F525C0818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27" y="1825625"/>
            <a:ext cx="3886200" cy="4351338"/>
          </a:xfrm>
        </p:spPr>
        <p:txBody>
          <a:bodyPr>
            <a:normAutofit lnSpcReduction="10000"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учениками по индивидуальному плану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повторение ранее изученных тем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использовать ресурс 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OnlineMektep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практикум по решению задач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Продолжить организацию дополнительных занятий по подготовке к ГИА-9 (с учетом анализа СОР/СОЧ)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консультационные дни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повышение качества знаний до 75%</a:t>
            </a:r>
          </a:p>
        </p:txBody>
      </p:sp>
    </p:spTree>
    <p:extLst>
      <p:ext uri="{BB962C8B-B14F-4D97-AF65-F5344CB8AC3E}">
        <p14:creationId xmlns:p14="http://schemas.microsoft.com/office/powerpoint/2010/main" val="308653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61F9-9B5D-4993-A977-B04AF593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устранению пробелов знаний у учащихся 5-9 классов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BED461A-8076-4F2B-9BA1-63D8EB8CB6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1821870"/>
              </p:ext>
            </p:extLst>
          </p:nvPr>
        </p:nvGraphicFramePr>
        <p:xfrm>
          <a:off x="1176338" y="2487613"/>
          <a:ext cx="3338512" cy="34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3D1FED4B-F358-4519-9E56-2548287D7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индивидуальную работу с учениками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темами, которые вызывают затруднения в период обучении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обратную  связь между учителем, учениками и  родителями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дифференцированный подход при организации самостоятельной работы, для успешного усвоения учебного предмета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учащихся навыки чтения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ресурс «О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nlineMektep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Ожидаемый результат: повышение качества знаний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</a:t>
            </a:r>
          </a:p>
        </p:txBody>
      </p:sp>
    </p:spTree>
    <p:extLst>
      <p:ext uri="{BB962C8B-B14F-4D97-AF65-F5344CB8AC3E}">
        <p14:creationId xmlns:p14="http://schemas.microsoft.com/office/powerpoint/2010/main" val="388437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B9E30-7C50-4434-8789-5D971F8E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устранению пробелов знаний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3DBD11B-DDFF-4DBE-BB2F-EFAD408365E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3020883"/>
              </p:ext>
            </p:extLst>
          </p:nvPr>
        </p:nvGraphicFramePr>
        <p:xfrm>
          <a:off x="1176338" y="2487613"/>
          <a:ext cx="3338512" cy="34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19B2611A-E77A-41B1-B76C-631E6EB050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по изучение грамматики, работа над текстом и произношения слов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 учащихся навыки чтения и письма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коммуникативную речь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дифференцированными заданиями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повышение качества знаний до 65%</a:t>
            </a:r>
          </a:p>
        </p:txBody>
      </p:sp>
    </p:spTree>
    <p:extLst>
      <p:ext uri="{BB962C8B-B14F-4D97-AF65-F5344CB8AC3E}">
        <p14:creationId xmlns:p14="http://schemas.microsoft.com/office/powerpoint/2010/main" val="210631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AF20A5F-21E2-4853-8E95-69978EEE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2" y="476672"/>
            <a:ext cx="6798735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Мероприятия, </a:t>
            </a:r>
            <a:b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 на ликвидацию выявленных пробелов </a:t>
            </a:r>
            <a:b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знаниях учащихся на 4 четверть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6EA4F2B4-A969-4BE5-B494-70321D194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53828"/>
              </p:ext>
            </p:extLst>
          </p:nvPr>
        </p:nvGraphicFramePr>
        <p:xfrm>
          <a:off x="683568" y="1268761"/>
          <a:ext cx="8064896" cy="54931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686778318"/>
                    </a:ext>
                  </a:extLst>
                </a:gridCol>
              </a:tblGrid>
              <a:tr h="65027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Ликвидировать пробелы в знаниях учащихся путем системного подхода педагогического коллектива и родителей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2003"/>
                  </a:ext>
                </a:extLst>
              </a:tr>
              <a:tr h="59631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Отслеживание и контроль выполнения всех намеченных работ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716462"/>
                  </a:ext>
                </a:extLst>
              </a:tr>
              <a:tr h="62562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Работа с учителями-предметниками по проблемам слабоуспевающих учащихся.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421796"/>
                  </a:ext>
                </a:extLst>
              </a:tr>
              <a:tr h="92407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Собеседование с учителями- предметниками по согласованию и уточнению индивидуальных планов работы со слабоуспевающими и неуспевающими учащимися.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656002"/>
                  </a:ext>
                </a:extLst>
              </a:tr>
              <a:tr h="65027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Составление индивидуального плана работы по ликвидации пробелов в знаниях отстающего ученика на текущую четверть.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75727"/>
                  </a:ext>
                </a:extLst>
              </a:tr>
              <a:tr h="71872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Составить индивидуальный план работы для каждого обучающегося с учетом пробелов в освоения образовательных программ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26483"/>
                  </a:ext>
                </a:extLst>
              </a:tr>
              <a:tr h="59631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Классным руководителям отслеживать посещения учебных занятий, дополнительных занятий, всеми обучающимися, особенно «группы риска», систематичности подготовки к урокам обучающихся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21814511"/>
                  </a:ext>
                </a:extLst>
              </a:tr>
              <a:tr h="59631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Продолжить организацию дополнительных занятий по подготовке к ГИА-9 (с учетом анализа СОР/СОЧ)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26527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005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520</TotalTime>
  <Words>595</Words>
  <Application>Microsoft Office PowerPoint</Application>
  <PresentationFormat>Экран (4:3)</PresentationFormat>
  <Paragraphs>104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«Ақмола облысы Аршалы ауданы бойынша білім беру бөлімінің  Жалтыркөл ауылының негізгі орта мектебі» КММ</vt:lpstr>
      <vt:lpstr> 1,2,3-тоқсан қорытындысы бойынша білім сапасын мониторингілеу </vt:lpstr>
      <vt:lpstr>Мониторинг білім сапасы 1-9 сыныптар</vt:lpstr>
      <vt:lpstr>Презентация PowerPoint</vt:lpstr>
      <vt:lpstr>Перспективный план работы по устранению пробелов и восполнению знаний учащихся 7-9 классы по предметам алгебра и геометрии  за 3- четверть 2020-2021 уч.год.</vt:lpstr>
      <vt:lpstr>Перспективный план работы по устранению пробелов и восполнению знаний учащихся 5-9 классы по казахскому языку за 3- четверть 2020-2021 уч.год.</vt:lpstr>
      <vt:lpstr>План работы по устранению пробелов знаний у учащихся 5-9 классов</vt:lpstr>
      <vt:lpstr>План работы по устранению пробелов знаний</vt:lpstr>
      <vt:lpstr>Мероприятия,  направленные на ликвидацию выявленных пробелов  в знаниях учащихся на 4 четверть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«Оснавная средняя школа с.Жадтырколь отдела образования по Аршалынскому района Управления образования Акмолинской области»</dc:title>
  <dc:creator>XTreme.ws</dc:creator>
  <cp:lastModifiedBy>student</cp:lastModifiedBy>
  <cp:revision>31</cp:revision>
  <dcterms:created xsi:type="dcterms:W3CDTF">2021-04-05T09:34:06Z</dcterms:created>
  <dcterms:modified xsi:type="dcterms:W3CDTF">2021-04-07T04:15:58Z</dcterms:modified>
</cp:coreProperties>
</file>